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4" name="Shape 14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6" name="Shape 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4749850" x="8556791"/>
            <a:ext cy="393524" cx="548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s"/>
              <a:t>‹#›</a:t>
            </a:fld>
          </a:p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/>
        </p:nvSpPr>
        <p:spPr>
          <a:xfrm>
            <a:off y="28575" x="457200"/>
            <a:ext cy="7094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3600" lang="es">
                <a:solidFill>
                  <a:srgbClr val="4A86E8"/>
                </a:solidFill>
              </a:rPr>
              <a:t>EVALUACIÓN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y="687387" x="457200"/>
            <a:ext cy="9269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2400" lang="es"/>
              <a:t>El uso de las TIC implica nuevas formas de enseñar pero también de evaluar.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3000"/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 b="1" sz="24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2400"/>
          </a:p>
        </p:txBody>
      </p:sp>
      <p:sp>
        <p:nvSpPr>
          <p:cNvPr id="32" name="Shape 32"/>
          <p:cNvSpPr/>
          <p:nvPr/>
        </p:nvSpPr>
        <p:spPr>
          <a:xfrm>
            <a:off y="1614475" x="2251075"/>
            <a:ext cy="709499" cx="603899"/>
          </a:xfrm>
          <a:prstGeom prst="downArrow">
            <a:avLst>
              <a:gd fmla="val 16872" name="adj1"/>
              <a:gd fmla="val 50000" name="adj2"/>
            </a:avLst>
          </a:prstGeom>
          <a:solidFill>
            <a:srgbClr val="4A86E8"/>
          </a:solidFill>
          <a:ln w="19050" cap="flat">
            <a:solidFill>
              <a:srgbClr val="666666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y="2324100" x="352425"/>
            <a:ext cy="1025400" cx="4106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1" cap="none" baseline="0" sz="1800" lang="e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dinámica de la evaluación va a ser diferente según el contexto en el que estemos inmersos</a:t>
            </a:r>
          </a:p>
        </p:txBody>
      </p:sp>
      <p:sp>
        <p:nvSpPr>
          <p:cNvPr id="34" name="Shape 34"/>
          <p:cNvSpPr/>
          <p:nvPr/>
        </p:nvSpPr>
        <p:spPr>
          <a:xfrm>
            <a:off y="1614475" x="6605561"/>
            <a:ext cy="709499" cx="655200"/>
          </a:xfrm>
          <a:prstGeom prst="downArrow">
            <a:avLst>
              <a:gd fmla="val 16872" name="adj1"/>
              <a:gd fmla="val 50000" name="adj2"/>
            </a:avLst>
          </a:prstGeom>
          <a:solidFill>
            <a:srgbClr val="4A86E8"/>
          </a:solidFill>
          <a:ln w="19050" cap="flat">
            <a:solidFill>
              <a:srgbClr val="666666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y="2324100" x="5292725"/>
            <a:ext cy="1176300" cx="2973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1" cap="none" baseline="0" sz="1800" lang="e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nos dice d</a:t>
            </a:r>
            <a:r>
              <a:rPr b="1" sz="1800" lang="es"/>
              <a:t>ó</a:t>
            </a:r>
            <a:r>
              <a:rPr strike="noStrike" u="none" b="1" cap="none" baseline="0" sz="1800" lang="e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nde estamos parados y hacia dónde vamos</a:t>
            </a:r>
          </a:p>
        </p:txBody>
      </p:sp>
      <p:sp>
        <p:nvSpPr>
          <p:cNvPr id="36" name="Shape 36"/>
          <p:cNvSpPr/>
          <p:nvPr/>
        </p:nvSpPr>
        <p:spPr>
          <a:xfrm rot="10800000">
            <a:off y="2397637" x="4487089"/>
            <a:ext cy="1026599" cx="778647"/>
          </a:xfrm>
          <a:custGeom>
            <a:pathLst>
              <a:path w="780599" extrusionOk="0" h="1026600">
                <a:moveTo>
                  <a:pt y="831450" x="0"/>
                </a:moveTo>
                <a:lnTo>
                  <a:pt y="636301" x="195150"/>
                </a:lnTo>
                <a:lnTo>
                  <a:pt y="733875" x="195150"/>
                </a:lnTo>
                <a:lnTo>
                  <a:pt y="733875" x="292725"/>
                </a:lnTo>
                <a:lnTo>
                  <a:pt y="195150" x="292725"/>
                </a:lnTo>
                <a:lnTo>
                  <a:pt y="195150" x="195150"/>
                </a:lnTo>
                <a:lnTo>
                  <a:pt y="0" x="390300"/>
                </a:lnTo>
                <a:lnTo>
                  <a:pt y="195150" x="585449"/>
                </a:lnTo>
                <a:lnTo>
                  <a:pt y="195150" x="487874"/>
                </a:lnTo>
                <a:lnTo>
                  <a:pt y="733875" x="487874"/>
                </a:lnTo>
                <a:lnTo>
                  <a:pt y="733875" x="585449"/>
                </a:lnTo>
                <a:lnTo>
                  <a:pt y="636301" x="585449"/>
                </a:lnTo>
                <a:lnTo>
                  <a:pt y="831450" x="780599"/>
                </a:lnTo>
                <a:lnTo>
                  <a:pt y="1026600" x="585449"/>
                </a:lnTo>
                <a:lnTo>
                  <a:pt y="929025" x="585449"/>
                </a:lnTo>
                <a:lnTo>
                  <a:pt y="929025" x="195150"/>
                </a:lnTo>
                <a:lnTo>
                  <a:pt y="1026600" x="195150"/>
                </a:lnTo>
                <a:close/>
              </a:path>
            </a:pathLst>
          </a:custGeom>
          <a:solidFill>
            <a:srgbClr val="4A86E8"/>
          </a:solidFill>
          <a:ln w="19050" cap="flat">
            <a:solidFill>
              <a:srgbClr val="666666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1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Shape 37"/>
          <p:cNvSpPr txBox="1"/>
          <p:nvPr/>
        </p:nvSpPr>
        <p:spPr>
          <a:xfrm>
            <a:off y="4227512" x="3203575"/>
            <a:ext cy="677999" cx="3062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1" cap="none" baseline="0" sz="2400" lang="e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Portafolio electrónico</a:t>
            </a:r>
          </a:p>
          <a:p>
            <a:pPr algn="l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trike="noStrike" u="none" b="1" cap="none" baseline="0" sz="2400" i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Shape 38"/>
          <p:cNvSpPr txBox="1"/>
          <p:nvPr/>
        </p:nvSpPr>
        <p:spPr>
          <a:xfrm>
            <a:off y="3508375" x="3276600"/>
            <a:ext cy="7080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 marR="0" indent="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strike="noStrike" u="none" b="1" cap="none" baseline="0" sz="1800" lang="es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buscar estrategias y alternativas para mejorar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/>
        </p:nvSpPr>
        <p:spPr>
          <a:xfrm>
            <a:off y="264400" x="457200"/>
            <a:ext cy="493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2400" lang="es"/>
              <a:t>CUESTIONES A TENER EN CUENTA </a:t>
            </a:r>
          </a:p>
        </p:txBody>
      </p:sp>
      <p:sp>
        <p:nvSpPr>
          <p:cNvPr id="44" name="Shape 44"/>
          <p:cNvSpPr/>
          <p:nvPr/>
        </p:nvSpPr>
        <p:spPr>
          <a:xfrm>
            <a:off y="1063775" x="3661675"/>
            <a:ext cy="1849200" cx="1996200"/>
          </a:xfrm>
          <a:prstGeom prst="ellipse">
            <a:avLst/>
          </a:prstGeom>
          <a:solidFill>
            <a:srgbClr val="4A86E8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s"/>
              <a:t>EVALUACIÓN</a:t>
            </a:r>
          </a:p>
        </p:txBody>
      </p:sp>
      <p:sp>
        <p:nvSpPr>
          <p:cNvPr id="45" name="Shape 45"/>
          <p:cNvSpPr/>
          <p:nvPr/>
        </p:nvSpPr>
        <p:spPr>
          <a:xfrm>
            <a:off y="1982550" x="514325"/>
            <a:ext cy="1677900" cx="1910399"/>
          </a:xfrm>
          <a:prstGeom prst="ellipse">
            <a:avLst/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sz="1200" lang="es"/>
              <a:t>COOPERATIVA</a:t>
            </a:r>
          </a:p>
        </p:txBody>
      </p:sp>
      <p:sp>
        <p:nvSpPr>
          <p:cNvPr id="46" name="Shape 46"/>
          <p:cNvSpPr/>
          <p:nvPr/>
        </p:nvSpPr>
        <p:spPr>
          <a:xfrm>
            <a:off y="3406150" x="3759625"/>
            <a:ext cy="1677900" cx="1800299"/>
          </a:xfrm>
          <a:prstGeom prst="ellipse">
            <a:avLst/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1200" lang="es"/>
              <a:t>CONTINUA</a:t>
            </a:r>
          </a:p>
        </p:txBody>
      </p:sp>
      <p:sp>
        <p:nvSpPr>
          <p:cNvPr id="47" name="Shape 47"/>
          <p:cNvSpPr/>
          <p:nvPr/>
        </p:nvSpPr>
        <p:spPr>
          <a:xfrm>
            <a:off y="1982550" x="6819875"/>
            <a:ext cy="1677900" cx="1800299"/>
          </a:xfrm>
          <a:prstGeom prst="ellipse">
            <a:avLst/>
          </a:prstGeom>
          <a:solidFill>
            <a:srgbClr val="93C47D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1200" lang="es"/>
              <a:t>INTEGRAL</a:t>
            </a:r>
          </a:p>
        </p:txBody>
      </p:sp>
      <p:cxnSp>
        <p:nvCxnSpPr>
          <p:cNvPr id="48" name="Shape 48"/>
          <p:cNvCxnSpPr>
            <a:stCxn id="44" idx="2"/>
          </p:cNvCxnSpPr>
          <p:nvPr/>
        </p:nvCxnSpPr>
        <p:spPr>
          <a:xfrm flipH="1">
            <a:off y="1988375" x="2253475"/>
            <a:ext cy="448800" cx="1408200"/>
          </a:xfrm>
          <a:prstGeom prst="straightConnector1">
            <a:avLst/>
          </a:prstGeom>
          <a:noFill/>
          <a:ln w="38100" cap="flat">
            <a:solidFill>
              <a:srgbClr val="4A86E8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9" name="Shape 49"/>
          <p:cNvCxnSpPr>
            <a:stCxn id="44" idx="6"/>
          </p:cNvCxnSpPr>
          <p:nvPr/>
        </p:nvCxnSpPr>
        <p:spPr>
          <a:xfrm>
            <a:off y="1988375" x="5657875"/>
            <a:ext cy="361200" cx="1163400"/>
          </a:xfrm>
          <a:prstGeom prst="straightConnector1">
            <a:avLst/>
          </a:prstGeom>
          <a:noFill/>
          <a:ln w="38100" cap="flat">
            <a:solidFill>
              <a:srgbClr val="4A86E8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0" name="Shape 50"/>
          <p:cNvCxnSpPr/>
          <p:nvPr/>
        </p:nvCxnSpPr>
        <p:spPr>
          <a:xfrm>
            <a:off y="2912975" x="4659775"/>
            <a:ext cy="493199" cx="0"/>
          </a:xfrm>
          <a:prstGeom prst="straightConnector1">
            <a:avLst/>
          </a:prstGeom>
          <a:noFill/>
          <a:ln w="38100" cap="flat">
            <a:solidFill>
              <a:srgbClr val="4A86E8"/>
            </a:solidFill>
            <a:prstDash val="solid"/>
            <a:round/>
            <a:headEnd w="lg" len="lg" type="none"/>
            <a:tailEnd w="lg" len="lg" type="triangl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 txBox="1"/>
          <p:nvPr/>
        </p:nvSpPr>
        <p:spPr>
          <a:xfrm>
            <a:off y="182561" x="171450"/>
            <a:ext cy="1057200" cx="8853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br>
              <a:rPr b="1" sz="3600" lang="es"/>
            </a:br>
            <a:br>
              <a:rPr b="1" sz="3600" lang="es"/>
            </a:br>
            <a:br>
              <a:rPr b="1" sz="3600" lang="es"/>
            </a:br>
            <a:br>
              <a:rPr b="1" sz="3600" lang="es"/>
            </a:br>
            <a:br>
              <a:rPr b="1" sz="3600" lang="es"/>
            </a:br>
            <a:br>
              <a:rPr b="1" sz="3600" lang="es"/>
            </a:br>
            <a:br>
              <a:rPr b="1" sz="3600" lang="es"/>
            </a:br>
            <a:br>
              <a:rPr b="1" sz="3600" lang="es"/>
            </a:br>
            <a:br>
              <a:rPr b="1" sz="3600" lang="es"/>
            </a:br>
            <a:br>
              <a:rPr b="1" sz="3600" lang="es"/>
            </a:br>
            <a:br>
              <a:rPr b="1" sz="3600" lang="es"/>
            </a:br>
            <a:br>
              <a:rPr b="1" sz="3600" lang="es"/>
            </a:br>
            <a:r>
              <a:rPr b="1" sz="2800" lang="es"/>
              <a:t>Características del portafolio a la hora de ser evaluado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y="1821375" x="352550"/>
            <a:ext cy="748200" cx="8087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●"/>
            </a:pPr>
            <a:r>
              <a:rPr b="1" sz="1800" lang="es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Ser constructivista</a:t>
            </a:r>
            <a:r>
              <a:rPr sz="1800" lang="es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: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●"/>
            </a:pPr>
            <a:r>
              <a:rPr b="1" sz="1800" lang="es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Propiciar la metacognición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●"/>
            </a:pPr>
            <a:r>
              <a:rPr sz="1800" lang="es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Poseer mecanismos de evaluación </a:t>
            </a:r>
            <a:r>
              <a:rPr b="1" sz="1800" lang="es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cualitativos y cuantitativos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●"/>
            </a:pPr>
            <a:r>
              <a:rPr b="1" sz="1800" lang="es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Establecer desde el comienzo cómo será la evaluación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Verdana"/>
              <a:buChar char="●"/>
            </a:pPr>
            <a:r>
              <a:rPr sz="1800" lang="es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Durante el proceso, los discentes deben recibir </a:t>
            </a:r>
            <a:r>
              <a:rPr b="1" sz="1800" lang="es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realimentación oportuna</a:t>
            </a: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722521" x="5859275"/>
            <a:ext cy="2232275" cx="267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