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2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582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De este modo las actuaciones de la persona que elabora un portfolio están sometidas a una necesaria valoración personal  y a la externa de otros (que puede formalizarse de diferentes maneras), 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59" name="Shape 15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‹Nº›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553561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5929312" y="2000251"/>
            <a:ext cx="3000375" cy="1428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</a:t>
            </a:r>
            <a:r>
              <a:rPr lang="en-US" sz="2400" dirty="0" err="1">
                <a:solidFill>
                  <a:schemeClr val="dk1"/>
                </a:solidFill>
              </a:rPr>
              <a:t>Nos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resulta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conocido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este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elemento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86" name="Shape 86"/>
          <p:cNvSpPr/>
          <p:nvPr/>
        </p:nvSpPr>
        <p:spPr>
          <a:xfrm>
            <a:off x="0" y="4071937"/>
            <a:ext cx="2714624" cy="2571749"/>
          </a:xfrm>
          <a:prstGeom prst="ellipse">
            <a:avLst/>
          </a:prstGeom>
          <a:noFill/>
          <a:ln w="101600" cap="flat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814312" y="4071937"/>
            <a:ext cx="3230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SzPct val="25000"/>
            </a:pPr>
            <a:r>
              <a:rPr lang="en-US" sz="2400" dirty="0">
                <a:solidFill>
                  <a:schemeClr val="dk1"/>
                </a:solidFill>
              </a:rPr>
              <a:t>¿</a:t>
            </a:r>
            <a:r>
              <a:rPr lang="en-US" sz="2400" dirty="0" err="1">
                <a:solidFill>
                  <a:schemeClr val="dk1"/>
                </a:solidFill>
              </a:rPr>
              <a:t>Qué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es</a:t>
            </a:r>
            <a:r>
              <a:rPr lang="en-US" sz="2400" dirty="0">
                <a:solidFill>
                  <a:schemeClr val="dk1"/>
                </a:solidFill>
              </a:rPr>
              <a:t> un </a:t>
            </a:r>
            <a:r>
              <a:rPr lang="en-US" sz="2400" dirty="0" err="1">
                <a:solidFill>
                  <a:schemeClr val="dk1"/>
                </a:solidFill>
              </a:rPr>
              <a:t>portafolio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endParaRPr lang="en-US" sz="2400" dirty="0" smtClean="0">
              <a:solidFill>
                <a:schemeClr val="dk1"/>
              </a:solidFill>
            </a:endParaRPr>
          </a:p>
          <a:p>
            <a:pPr lvl="0" algn="ctr">
              <a:buSzPct val="25000"/>
            </a:pPr>
            <a:r>
              <a:rPr lang="en-US" sz="2400" dirty="0" err="1" smtClean="0">
                <a:solidFill>
                  <a:schemeClr val="dk1"/>
                </a:solidFill>
              </a:rPr>
              <a:t>electrónico</a:t>
            </a:r>
            <a:r>
              <a:rPr lang="en-US" sz="2400" dirty="0">
                <a:solidFill>
                  <a:schemeClr val="dk1"/>
                </a:solidFill>
              </a:rPr>
              <a:t>?</a:t>
            </a:r>
            <a:endParaRPr lang="en-US"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" y="3000300"/>
            <a:ext cx="7729499" cy="39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" y="0"/>
            <a:ext cx="4681500" cy="30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4754675" y="59250"/>
            <a:ext cx="4251000" cy="28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2000" dirty="0"/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El </a:t>
            </a:r>
            <a:r>
              <a:rPr lang="en-US" sz="2000" dirty="0" err="1"/>
              <a:t>término</a:t>
            </a:r>
            <a:r>
              <a:rPr lang="en-US" sz="2000" dirty="0"/>
              <a:t> </a:t>
            </a:r>
            <a:r>
              <a:rPr lang="en-US" sz="2000" dirty="0" err="1"/>
              <a:t>Portafolio</a:t>
            </a:r>
            <a:r>
              <a:rPr lang="en-US" sz="2000" dirty="0"/>
              <a:t> </a:t>
            </a:r>
            <a:r>
              <a:rPr lang="en-US" sz="2000" dirty="0" err="1"/>
              <a:t>proviene</a:t>
            </a:r>
            <a:r>
              <a:rPr lang="en-US" sz="2000" dirty="0"/>
              <a:t> de </a:t>
            </a:r>
            <a:r>
              <a:rPr lang="en-US" sz="2000" dirty="0" err="1"/>
              <a:t>otros</a:t>
            </a:r>
            <a:r>
              <a:rPr lang="en-US" sz="2000" dirty="0"/>
              <a:t> </a:t>
            </a:r>
            <a:r>
              <a:rPr lang="en-US" sz="2000" dirty="0" err="1"/>
              <a:t>ámbitos</a:t>
            </a:r>
            <a:r>
              <a:rPr lang="en-US" sz="2000" dirty="0"/>
              <a:t> </a:t>
            </a:r>
            <a:r>
              <a:rPr lang="en-US" sz="2000" dirty="0" err="1"/>
              <a:t>profesionales</a:t>
            </a:r>
            <a:r>
              <a:rPr lang="en-US" sz="2000" dirty="0"/>
              <a:t>: </a:t>
            </a:r>
            <a:r>
              <a:rPr lang="en-US" sz="2000" dirty="0" err="1"/>
              <a:t>arquitectos</a:t>
            </a:r>
            <a:r>
              <a:rPr lang="en-US" sz="2000" dirty="0"/>
              <a:t>, </a:t>
            </a:r>
            <a:r>
              <a:rPr lang="en-US" sz="2000" dirty="0" err="1"/>
              <a:t>visitadores</a:t>
            </a:r>
            <a:r>
              <a:rPr lang="en-US" sz="2000" dirty="0"/>
              <a:t> </a:t>
            </a:r>
            <a:r>
              <a:rPr lang="en-US" sz="2000" dirty="0" err="1"/>
              <a:t>médicos</a:t>
            </a:r>
            <a:r>
              <a:rPr lang="en-US" sz="2000" dirty="0"/>
              <a:t>, </a:t>
            </a:r>
            <a:r>
              <a:rPr lang="en-US" sz="2000" dirty="0" err="1"/>
              <a:t>fotógrafos</a:t>
            </a:r>
            <a:r>
              <a:rPr lang="en-US" sz="2000" dirty="0"/>
              <a:t>, </a:t>
            </a:r>
            <a:r>
              <a:rPr lang="en-US" sz="2000" dirty="0" err="1"/>
              <a:t>artistas</a:t>
            </a:r>
            <a:r>
              <a:rPr lang="en-US" sz="2000" dirty="0"/>
              <a:t> </a:t>
            </a:r>
            <a:r>
              <a:rPr lang="en-US" sz="2000" dirty="0" err="1"/>
              <a:t>varios</a:t>
            </a:r>
            <a:r>
              <a:rPr lang="en-US" sz="2000" dirty="0"/>
              <a:t> se </a:t>
            </a:r>
            <a:r>
              <a:rPr lang="en-US" sz="2000" dirty="0" err="1"/>
              <a:t>han</a:t>
            </a:r>
            <a:r>
              <a:rPr lang="en-US" sz="2000" dirty="0"/>
              <a:t> </a:t>
            </a:r>
            <a:r>
              <a:rPr lang="en-US" sz="2000" dirty="0" err="1"/>
              <a:t>servido</a:t>
            </a:r>
            <a:r>
              <a:rPr lang="en-US" sz="2000" dirty="0"/>
              <a:t> del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portafolios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mostrar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hape 99"/>
          <p:cNvCxnSpPr/>
          <p:nvPr/>
        </p:nvCxnSpPr>
        <p:spPr>
          <a:xfrm rot="-5400000" flipH="1">
            <a:off x="1893092" y="1750218"/>
            <a:ext cx="1143000" cy="928686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625" y="214312"/>
            <a:ext cx="2357436" cy="176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00375" y="1643061"/>
            <a:ext cx="2619375" cy="2705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Shape 102"/>
          <p:cNvCxnSpPr/>
          <p:nvPr/>
        </p:nvCxnSpPr>
        <p:spPr>
          <a:xfrm flipH="1">
            <a:off x="5357812" y="1285875"/>
            <a:ext cx="1000125" cy="928686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03" name="Shape 103"/>
          <p:cNvCxnSpPr/>
          <p:nvPr/>
        </p:nvCxnSpPr>
        <p:spPr>
          <a:xfrm rot="5400000" flipH="1">
            <a:off x="5036342" y="4607717"/>
            <a:ext cx="1214437" cy="714374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04" name="Shape 104"/>
          <p:cNvCxnSpPr/>
          <p:nvPr/>
        </p:nvCxnSpPr>
        <p:spPr>
          <a:xfrm rot="10800000" flipH="1">
            <a:off x="2000250" y="3643311"/>
            <a:ext cx="1071561" cy="642936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pic>
        <p:nvPicPr>
          <p:cNvPr id="105" name="Shape 10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9775" y="4638675"/>
            <a:ext cx="3324225" cy="221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4357687"/>
            <a:ext cx="2476500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0" y="0"/>
            <a:ext cx="30480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222175" y="1584900"/>
            <a:ext cx="1599600" cy="3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err="1"/>
              <a:t>Escritos</a:t>
            </a:r>
            <a:endParaRPr lang="en-US" dirty="0"/>
          </a:p>
        </p:txBody>
      </p:sp>
      <p:sp>
        <p:nvSpPr>
          <p:cNvPr id="109" name="Shape 109"/>
          <p:cNvSpPr txBox="1"/>
          <p:nvPr/>
        </p:nvSpPr>
        <p:spPr>
          <a:xfrm>
            <a:off x="7450475" y="2369925"/>
            <a:ext cx="1451700" cy="48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Láminas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653100" y="6215050"/>
            <a:ext cx="1170300" cy="3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err="1"/>
              <a:t>Maquetas</a:t>
            </a:r>
            <a:endParaRPr lang="en-US" dirty="0"/>
          </a:p>
        </p:txBody>
      </p:sp>
      <p:sp>
        <p:nvSpPr>
          <p:cNvPr id="111" name="Shape 111"/>
          <p:cNvSpPr txBox="1"/>
          <p:nvPr/>
        </p:nvSpPr>
        <p:spPr>
          <a:xfrm>
            <a:off x="7450475" y="4177000"/>
            <a:ext cx="1451700" cy="3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Dibujos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0" grpId="0"/>
      <p:bldP spid="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5" y="714375"/>
            <a:ext cx="2454275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29375" y="500062"/>
            <a:ext cx="1143000" cy="1066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19812" y="4572000"/>
            <a:ext cx="2571749" cy="1928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14750" y="5214937"/>
            <a:ext cx="1428749" cy="142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00812" y="2000250"/>
            <a:ext cx="2095499" cy="1257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857500" y="1785936"/>
            <a:ext cx="2857499" cy="26288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Shape 122"/>
          <p:cNvCxnSpPr/>
          <p:nvPr/>
        </p:nvCxnSpPr>
        <p:spPr>
          <a:xfrm rot="-5400000" flipH="1">
            <a:off x="1893092" y="1750218"/>
            <a:ext cx="1143000" cy="928686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23" name="Shape 123"/>
          <p:cNvCxnSpPr/>
          <p:nvPr/>
        </p:nvCxnSpPr>
        <p:spPr>
          <a:xfrm flipH="1">
            <a:off x="5357812" y="1285875"/>
            <a:ext cx="1000125" cy="928686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24" name="Shape 124"/>
          <p:cNvCxnSpPr/>
          <p:nvPr/>
        </p:nvCxnSpPr>
        <p:spPr>
          <a:xfrm flipH="1">
            <a:off x="5500686" y="3143250"/>
            <a:ext cx="928686" cy="357187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25" name="Shape 125"/>
          <p:cNvCxnSpPr/>
          <p:nvPr/>
        </p:nvCxnSpPr>
        <p:spPr>
          <a:xfrm rot="5400000" flipH="1">
            <a:off x="5036342" y="4607717"/>
            <a:ext cx="1214437" cy="714374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26" name="Shape 126"/>
          <p:cNvCxnSpPr/>
          <p:nvPr/>
        </p:nvCxnSpPr>
        <p:spPr>
          <a:xfrm rot="-5400000">
            <a:off x="4000499" y="4786312"/>
            <a:ext cx="857250" cy="0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27" name="Shape 127"/>
          <p:cNvCxnSpPr/>
          <p:nvPr/>
        </p:nvCxnSpPr>
        <p:spPr>
          <a:xfrm rot="10800000" flipH="1">
            <a:off x="2192200" y="3643200"/>
            <a:ext cx="879599" cy="518999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/>
            <a:headEnd type="none" w="med" len="med"/>
            <a:tailEnd type="stealth" w="lg" len="lg"/>
          </a:ln>
        </p:spPr>
      </p:cxnSp>
      <p:pic>
        <p:nvPicPr>
          <p:cNvPr id="128" name="Shape 12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4429125"/>
            <a:ext cx="2865436" cy="2149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799850" y="266625"/>
            <a:ext cx="1703399" cy="38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Videos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7572375" y="785050"/>
            <a:ext cx="928799" cy="35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Audios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7450475" y="3391975"/>
            <a:ext cx="1555200" cy="35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Escritos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74050" y="4043700"/>
            <a:ext cx="2571600" cy="35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Filmaciones, fotografías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715100" y="4206525"/>
            <a:ext cx="1428900" cy="2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err="1"/>
              <a:t>Imágenes</a:t>
            </a:r>
            <a:endParaRPr lang="en-US" dirty="0"/>
          </a:p>
        </p:txBody>
      </p:sp>
      <p:sp>
        <p:nvSpPr>
          <p:cNvPr id="134" name="Shape 134"/>
          <p:cNvSpPr txBox="1"/>
          <p:nvPr/>
        </p:nvSpPr>
        <p:spPr>
          <a:xfrm>
            <a:off x="3658575" y="6502502"/>
            <a:ext cx="2056500" cy="2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err="1"/>
              <a:t>Archivos</a:t>
            </a:r>
            <a:r>
              <a:rPr lang="en-US" dirty="0"/>
              <a:t> </a:t>
            </a:r>
            <a:r>
              <a:rPr lang="en-US" dirty="0" err="1"/>
              <a:t>varios</a:t>
            </a:r>
            <a:r>
              <a:rPr lang="en-US" dirty="0"/>
              <a:t>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0" grpId="0"/>
      <p:bldP spid="131" grpId="0"/>
      <p:bldP spid="132" grpId="0"/>
      <p:bldP spid="133" grpId="0"/>
      <p:bldP spid="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500062" y="0"/>
            <a:ext cx="8358186" cy="1477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 portfolio es un instrumento que tiene como objetivo común la selección de muestras de trabajo o evidencias de consecución de objetivos personales o profesionales que, ordenados y presentados de un determinado modo, cumplen la función de potenciar la reflexión sobre cada una de las prácticas (educativas, profesionales o civiles)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(Barberà, 2005).</a:t>
            </a: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4437" y="4214812"/>
            <a:ext cx="647700" cy="1133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00687" y="4357687"/>
            <a:ext cx="647700" cy="1133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3437" y="3500437"/>
            <a:ext cx="647700" cy="1133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7937" y="3786187"/>
            <a:ext cx="647700" cy="1133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9187" y="5724525"/>
            <a:ext cx="647700" cy="1133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99675" y="4643425"/>
            <a:ext cx="542999" cy="109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86250" y="4643437"/>
            <a:ext cx="54292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0275" y="5584150"/>
            <a:ext cx="542999" cy="109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86437" y="3071811"/>
            <a:ext cx="428625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58125" y="5743575"/>
            <a:ext cx="428625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15311" y="4071937"/>
            <a:ext cx="428625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/>
        </p:nvSpPr>
        <p:spPr>
          <a:xfrm>
            <a:off x="500062" y="1643061"/>
            <a:ext cx="8358186" cy="1754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“Un portafolio es una </a:t>
            </a:r>
            <a:r>
              <a:rPr lang="en-US" sz="1800" b="0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selección deliberada de los trabajos del alumno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nos </a:t>
            </a:r>
            <a:r>
              <a:rPr lang="en-US" sz="1800" b="0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cuenta la historia de sus esfuerzos, su progreso o sus logros.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 él deben incluirse la </a:t>
            </a:r>
            <a:r>
              <a:rPr lang="en-US" sz="1800" b="0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participación del alumno en la elección de su contenido, los criterios de la selección y las pautas para juzgar sus méritos, así como las evidencias de su proceso de autorreflexión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(Arter, 1990, p. 27).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6625" y="3143250"/>
            <a:ext cx="542925" cy="10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500062" y="0"/>
            <a:ext cx="8358186" cy="1477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 portfolio es un </a:t>
            </a:r>
            <a:r>
              <a:rPr lang="en-US" sz="1800" b="0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instrumento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tiene como objetivo común la </a:t>
            </a:r>
            <a:r>
              <a:rPr lang="en-US" sz="1800" b="0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selección de muestras de trabajo o evidencias de consecución de objetivos personales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profesionales que, </a:t>
            </a:r>
            <a:r>
              <a:rPr lang="en-US" sz="1800" b="0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ordenados y presentados de un determinado modo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cumplen la función de potenciar </a:t>
            </a:r>
            <a:r>
              <a:rPr lang="en-US" sz="1800" b="0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 reflexión sobre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cada una de </a:t>
            </a:r>
            <a:r>
              <a:rPr lang="en-US" sz="1800" b="0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las prácticas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(educativas, profesionales o civiles)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(Barberà, 2005).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888725" y="5584150"/>
            <a:ext cx="1984799" cy="3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Reflexión personal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5969263" y="5044678"/>
            <a:ext cx="1846499" cy="29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Retroalimentación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293</Words>
  <Application>Microsoft Office PowerPoint</Application>
  <PresentationFormat>Presentación en pantalla (4:3)</PresentationFormat>
  <Paragraphs>23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Monica</cp:lastModifiedBy>
  <cp:revision>2</cp:revision>
  <dcterms:modified xsi:type="dcterms:W3CDTF">2015-02-18T09:29:58Z</dcterms:modified>
</cp:coreProperties>
</file>