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1" r:id="rId3"/>
    <p:sldId id="285" r:id="rId4"/>
    <p:sldId id="258" r:id="rId5"/>
    <p:sldId id="264" r:id="rId6"/>
    <p:sldId id="263" r:id="rId7"/>
    <p:sldId id="259" r:id="rId8"/>
    <p:sldId id="261" r:id="rId9"/>
    <p:sldId id="257" r:id="rId10"/>
    <p:sldId id="260" r:id="rId11"/>
    <p:sldId id="284" r:id="rId12"/>
    <p:sldId id="270" r:id="rId13"/>
    <p:sldId id="267" r:id="rId14"/>
    <p:sldId id="268" r:id="rId15"/>
    <p:sldId id="278" r:id="rId16"/>
    <p:sldId id="286" r:id="rId17"/>
    <p:sldId id="277" r:id="rId18"/>
    <p:sldId id="273" r:id="rId19"/>
    <p:sldId id="280" r:id="rId20"/>
    <p:sldId id="281" r:id="rId21"/>
    <p:sldId id="274" r:id="rId22"/>
    <p:sldId id="275" r:id="rId23"/>
    <p:sldId id="279" r:id="rId24"/>
    <p:sldId id="276" r:id="rId25"/>
    <p:sldId id="282" r:id="rId26"/>
    <p:sldId id="283" r:id="rId27"/>
    <p:sldId id="269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58" d="100"/>
          <a:sy n="58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994BDB-6ECD-4FD2-878B-78D7D2FC3D15}" type="datetimeFigureOut">
              <a:rPr lang="es-AR" smtClean="0"/>
              <a:pPr/>
              <a:t>07/04/2014</a:t>
            </a:fld>
            <a:endParaRPr lang="es-A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1215FA-5DDC-4680-BF6D-9586B643CFE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.ar/url?sa=i&amp;rct=j&amp;q=&amp;esrc=s&amp;frm=1&amp;source=images&amp;cd=&amp;cad=rja&amp;docid=Nbax6D12ivky0M&amp;tbnid=fOz5ELQyFWclqM:&amp;ved=0CAUQjRw&amp;url=http://www.luisblog.0fees.net/?p=1&amp;ei=-jo2UpqpB8S3igKS34DwDA&amp;bvm=bv.52164340,d.cGE&amp;psig=AFQjCNFLrGTi4jdjq1_sc0oWrd4PpYPTDw&amp;ust=137937172739017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ervicios2.abc.gov.ar/lainstitucion/organismos/direccion_de_tecnologia_educativa/pad/jornadas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rimariadigital.educ.a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leccion.educ.ar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calobaiza@yahoo.com.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scritoriodocentes.educ.a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apoteca.educ.a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videos.educ.a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onectate.gov.a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-396551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0"/>
            <a:ext cx="777240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 DARLING" pitchFamily="2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6400800" cy="1556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DIRECCIÓN DE FORMACIÓN CONTINUA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Equipo Técnico Regional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AR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Área</a:t>
            </a: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 TIC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2852936"/>
            <a:ext cx="8748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 EN SERVICIO</a:t>
            </a:r>
          </a:p>
          <a:p>
            <a:pPr algn="ctr"/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2014</a:t>
            </a:r>
          </a:p>
          <a:p>
            <a:endParaRPr lang="es-AR" dirty="0" smtClean="0"/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TIC EN LA EP – NUEVOS ESCENARIOS PARA LA ENSEÑANZA Y APRENDIZAJE</a:t>
            </a:r>
          </a:p>
          <a:p>
            <a:pPr algn="ctr"/>
            <a:endParaRPr lang="es-A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CIIE – CAPACITADORA: LIC. MONICA LOBAIZA</a:t>
            </a:r>
          </a:p>
          <a:p>
            <a:endParaRPr lang="es-AR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0" y="1268760"/>
            <a:ext cx="637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Aulas Virtuales</a:t>
            </a:r>
            <a:endParaRPr lang="es-AR" b="1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Aulas Virtuales aloja un conjunto de espacios organizados en “grados” y “secciones”, siguiendo la organización de una escuela primaria.</a:t>
            </a:r>
          </a:p>
          <a:p>
            <a:pPr>
              <a:spcAft>
                <a:spcPts val="1800"/>
              </a:spcAft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Cada vez que los docentes propongamos una clase virtual o los alumnos realicen sus trabajos, estos quedarán archivados en el servidor escolar en un espacio identificable y fácil de encontrar. </a:t>
            </a:r>
          </a:p>
          <a:p>
            <a:pPr>
              <a:spcAft>
                <a:spcPts val="1800"/>
              </a:spcAft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De este modo, los maestros  o alumnos de cada grado pueden manipular de modo controlado y seguro todos los contenidos (recursos, consignas de trabajo, producciones, etcétera). 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¿Cómo son las Aulas Virtuales?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8520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27584" y="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6600"/>
                </a:solidFill>
              </a:rPr>
              <a:t>EL ESCRITORIO</a:t>
            </a:r>
            <a:endParaRPr lang="es-AR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CONTENIDO DE LA NETBOOK </a:t>
            </a:r>
            <a:endParaRPr lang="es-AR" b="1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41044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Audacity</a:t>
            </a:r>
            <a:r>
              <a:rPr lang="es-AR" sz="2000" dirty="0" smtClean="0">
                <a:latin typeface="Arial Narrow" pitchFamily="34" charset="0"/>
              </a:rPr>
              <a:t>: editor de audio;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Tux</a:t>
            </a:r>
            <a:r>
              <a:rPr lang="es-AR" sz="2000" b="1" dirty="0" smtClean="0">
                <a:latin typeface="Arial Narrow" pitchFamily="34" charset="0"/>
              </a:rPr>
              <a:t> guitar</a:t>
            </a:r>
            <a:r>
              <a:rPr lang="es-AR" sz="2000" dirty="0" smtClean="0">
                <a:latin typeface="Arial Narrow" pitchFamily="34" charset="0"/>
              </a:rPr>
              <a:t>: es un editor de partituras, con licencia;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Gimp</a:t>
            </a:r>
            <a:r>
              <a:rPr lang="es-AR" sz="2000" dirty="0" smtClean="0">
                <a:latin typeface="Arial Narrow" pitchFamily="34" charset="0"/>
              </a:rPr>
              <a:t>: editor de imágenes; 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Tux</a:t>
            </a:r>
            <a:r>
              <a:rPr lang="es-AR" sz="2000" b="1" dirty="0" smtClean="0">
                <a:latin typeface="Arial Narrow" pitchFamily="34" charset="0"/>
              </a:rPr>
              <a:t> </a:t>
            </a:r>
            <a:r>
              <a:rPr lang="es-AR" sz="2000" b="1" dirty="0" err="1" smtClean="0">
                <a:latin typeface="Arial Narrow" pitchFamily="34" charset="0"/>
              </a:rPr>
              <a:t>Paint</a:t>
            </a:r>
            <a:r>
              <a:rPr lang="es-AR" sz="2000" dirty="0" smtClean="0">
                <a:latin typeface="Arial Narrow" pitchFamily="34" charset="0"/>
              </a:rPr>
              <a:t>: es un editor de imágenes libre orientado a niños de corta edad;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TBO</a:t>
            </a:r>
            <a:r>
              <a:rPr lang="es-AR" sz="2000" dirty="0" smtClean="0">
                <a:latin typeface="Arial Narrow" pitchFamily="34" charset="0"/>
              </a:rPr>
              <a:t>: es un editor de cómics fácil de usar, que nos permite crear cómics, presentaciones, guías de programas, etc.;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Blender</a:t>
            </a:r>
            <a:r>
              <a:rPr lang="es-AR" sz="2000" dirty="0" smtClean="0">
                <a:latin typeface="Arial Narrow" pitchFamily="34" charset="0"/>
              </a:rPr>
              <a:t>: es un programa informático multiplataforma, dedicado especialmente al modelado, animación y creación de gráficos tridimensionales;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Lincity</a:t>
            </a:r>
            <a:r>
              <a:rPr lang="es-AR" sz="2000" dirty="0" smtClean="0">
                <a:latin typeface="Arial Narrow" pitchFamily="34" charset="0"/>
              </a:rPr>
              <a:t>: es un videojuego de simulación inspirado en </a:t>
            </a:r>
            <a:r>
              <a:rPr lang="es-AR" sz="2000" dirty="0" err="1" smtClean="0">
                <a:latin typeface="Arial Narrow" pitchFamily="34" charset="0"/>
              </a:rPr>
              <a:t>SimCity</a:t>
            </a:r>
            <a:r>
              <a:rPr lang="es-AR" sz="2000" dirty="0" smtClean="0">
                <a:latin typeface="Arial Narrow" pitchFamily="34" charset="0"/>
              </a:rPr>
              <a:t>;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Google </a:t>
            </a:r>
            <a:r>
              <a:rPr lang="es-AR" sz="2000" b="1" dirty="0" err="1" smtClean="0">
                <a:latin typeface="Arial Narrow" pitchFamily="34" charset="0"/>
              </a:rPr>
              <a:t>Earth</a:t>
            </a:r>
            <a:r>
              <a:rPr lang="es-AR" sz="2000" dirty="0" smtClean="0">
                <a:latin typeface="Arial Narrow" pitchFamily="34" charset="0"/>
              </a:rPr>
              <a:t>: permite visualizar imágenes vía satélite del planeta;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Inkscape</a:t>
            </a:r>
            <a:r>
              <a:rPr lang="es-AR" sz="2000" dirty="0" smtClean="0">
                <a:latin typeface="Arial Narrow" pitchFamily="34" charset="0"/>
              </a:rPr>
              <a:t>: es un editor de gráficos vectoriales de código abierto</a:t>
            </a:r>
            <a:endParaRPr lang="es-AR" sz="20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247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Programas instalados en ambos sistemas operativos: 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CONTENIDO</a:t>
            </a:r>
            <a:r>
              <a:rPr lang="es-AR" b="1" dirty="0" smtClean="0"/>
              <a:t> </a:t>
            </a:r>
            <a:r>
              <a:rPr lang="es-AR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DE LA NETBOOK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Avogadro</a:t>
            </a:r>
            <a:r>
              <a:rPr lang="es-AR" sz="2000" dirty="0" smtClean="0">
                <a:latin typeface="Arial Narrow" pitchFamily="34" charset="0"/>
              </a:rPr>
              <a:t> (software educativo): es un programa para dibujar estructuras moleculares realizando enlaces químicos, se pueden visualizar en 3D rotando la estructura, cambiando la perspectiva visual, etc.;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Geogebra</a:t>
            </a:r>
            <a:r>
              <a:rPr lang="es-AR" sz="2000" dirty="0" smtClean="0">
                <a:latin typeface="Arial Narrow" pitchFamily="34" charset="0"/>
              </a:rPr>
              <a:t> (educación): es un software de matemática para educación;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Mozilla</a:t>
            </a:r>
            <a:r>
              <a:rPr lang="es-AR" sz="2000" dirty="0" smtClean="0">
                <a:latin typeface="Arial Narrow" pitchFamily="34" charset="0"/>
              </a:rPr>
              <a:t>: navegador de internet; </a:t>
            </a:r>
          </a:p>
          <a:p>
            <a:pPr>
              <a:spcAft>
                <a:spcPts val="1200"/>
              </a:spcAft>
            </a:pPr>
            <a:r>
              <a:rPr lang="es-AR" sz="2000" b="1" dirty="0" err="1" smtClean="0">
                <a:latin typeface="Arial Narrow" pitchFamily="34" charset="0"/>
              </a:rPr>
              <a:t>Jose</a:t>
            </a:r>
            <a:r>
              <a:rPr lang="es-AR" sz="2000" b="1" dirty="0" smtClean="0">
                <a:latin typeface="Arial Narrow" pitchFamily="34" charset="0"/>
              </a:rPr>
              <a:t> </a:t>
            </a:r>
            <a:r>
              <a:rPr lang="es-AR" sz="2000" b="1" dirty="0" err="1" smtClean="0">
                <a:latin typeface="Arial Narrow" pitchFamily="34" charset="0"/>
              </a:rPr>
              <a:t>Chees</a:t>
            </a:r>
            <a:r>
              <a:rPr lang="es-AR" sz="2000" dirty="0" smtClean="0">
                <a:latin typeface="Arial Narrow" pitchFamily="34" charset="0"/>
              </a:rPr>
              <a:t>: juego de ajedrez; 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Internet Explorer: </a:t>
            </a:r>
            <a:r>
              <a:rPr lang="es-AR" sz="2000" dirty="0" smtClean="0">
                <a:latin typeface="Arial Narrow" pitchFamily="34" charset="0"/>
              </a:rPr>
              <a:t>navegador de internet;   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Windows Live </a:t>
            </a:r>
            <a:r>
              <a:rPr lang="es-AR" sz="2000" b="1" dirty="0" err="1" smtClean="0">
                <a:latin typeface="Arial Narrow" pitchFamily="34" charset="0"/>
              </a:rPr>
              <a:t>Movie</a:t>
            </a:r>
            <a:r>
              <a:rPr lang="es-AR" sz="2000" b="1" dirty="0" smtClean="0">
                <a:latin typeface="Arial Narrow" pitchFamily="34" charset="0"/>
              </a:rPr>
              <a:t> </a:t>
            </a:r>
            <a:r>
              <a:rPr lang="es-AR" sz="2000" b="1" dirty="0" err="1" smtClean="0">
                <a:latin typeface="Arial Narrow" pitchFamily="34" charset="0"/>
              </a:rPr>
              <a:t>Maker</a:t>
            </a:r>
            <a:r>
              <a:rPr lang="es-AR" sz="2000" dirty="0" smtClean="0">
                <a:latin typeface="Arial Narrow" pitchFamily="34" charset="0"/>
              </a:rPr>
              <a:t>: editor de video;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Open </a:t>
            </a:r>
            <a:r>
              <a:rPr lang="es-AR" sz="2000" b="1" dirty="0" err="1" smtClean="0">
                <a:latin typeface="Arial Narrow" pitchFamily="34" charset="0"/>
              </a:rPr>
              <a:t>Movie</a:t>
            </a:r>
            <a:r>
              <a:rPr lang="es-AR" sz="2000" b="1" dirty="0" smtClean="0">
                <a:latin typeface="Arial Narrow" pitchFamily="34" charset="0"/>
              </a:rPr>
              <a:t> Editor</a:t>
            </a:r>
            <a:r>
              <a:rPr lang="es-AR" sz="2000" dirty="0" smtClean="0">
                <a:latin typeface="Arial Narrow" pitchFamily="34" charset="0"/>
              </a:rPr>
              <a:t>: editor de video de código abierto;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VLC</a:t>
            </a:r>
            <a:r>
              <a:rPr lang="es-AR" sz="2000" dirty="0" smtClean="0">
                <a:latin typeface="Arial Narrow" pitchFamily="34" charset="0"/>
              </a:rPr>
              <a:t>: este programa sirve para visualizar videos en múltiples formatos;  </a:t>
            </a:r>
          </a:p>
          <a:p>
            <a:pPr>
              <a:spcAft>
                <a:spcPts val="1200"/>
              </a:spcAft>
            </a:pPr>
            <a:r>
              <a:rPr lang="es-AR" sz="2000" b="1" dirty="0" smtClean="0">
                <a:latin typeface="Arial Narrow" pitchFamily="34" charset="0"/>
              </a:rPr>
              <a:t>Microsoft Security Essentials</a:t>
            </a:r>
            <a:r>
              <a:rPr lang="es-AR" sz="2000" dirty="0" smtClean="0">
                <a:latin typeface="Arial Narrow" pitchFamily="34" charset="0"/>
              </a:rPr>
              <a:t>: proporciona protección en tiempo real contra virus, spyware y otros tipos  de software malintencionado;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686800" cy="838200"/>
          </a:xfrm>
        </p:spPr>
        <p:txBody>
          <a:bodyPr/>
          <a:lstStyle/>
          <a:p>
            <a:pPr algn="r"/>
            <a:r>
              <a:rPr lang="es-AR" dirty="0" smtClean="0">
                <a:solidFill>
                  <a:srgbClr val="FF0000"/>
                </a:solidFill>
                <a:latin typeface="Britannic Bold" pitchFamily="34" charset="0"/>
              </a:rPr>
              <a:t>Recursos y sugerencias …</a:t>
            </a:r>
            <a:endParaRPr lang="es-AR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36866" name="Picture 2" descr="http://recursos-trabajocolaborativo.wikispaces.com/file/view/innovacion.gif/104792929/innovac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136904" cy="542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412776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0000"/>
                </a:solidFill>
                <a:hlinkClick r:id="rId2"/>
              </a:rPr>
              <a:t>http://servicios2.abc.gov.ar/lainstitucion/organismos/direccion_de_tecnologia_educativa/pad/jornadas.html</a:t>
            </a:r>
            <a:endParaRPr lang="es-AR" sz="2400" b="1" dirty="0" smtClean="0">
              <a:solidFill>
                <a:srgbClr val="FF0000"/>
              </a:solidFill>
            </a:endParaRPr>
          </a:p>
          <a:p>
            <a:pPr algn="ctr"/>
            <a:endParaRPr lang="es-A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s-AR" sz="2400" b="1" dirty="0" smtClean="0">
                <a:solidFill>
                  <a:srgbClr val="FF0000"/>
                </a:solidFill>
              </a:rPr>
              <a:t>PAD: PROGRAMA DE ALFABETIZACION DIGITAL – PROVINCIA DE BUENOS AIRES</a:t>
            </a:r>
            <a:endParaRPr lang="es-AR" sz="24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3429000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askerville Old Face" pitchFamily="18" charset="0"/>
              </a:rPr>
              <a:t>" La alfabetización, y por consiguiente toda la tarea de educar sólo es auténticamente humanista en la medida en que procure la integración del individuo a su realidad…; en la medida en que le pierda el miedo a la libertad; en la medida en que pueda crear en el educando un proceso de recreación, de búsqueda, de independencia y, a la vez,</a:t>
            </a:r>
            <a:br>
              <a:rPr lang="es-ES" sz="2400" dirty="0" smtClean="0">
                <a:latin typeface="Baskerville Old Face" pitchFamily="18" charset="0"/>
              </a:rPr>
            </a:br>
            <a:r>
              <a:rPr lang="es-ES" sz="2400" dirty="0" smtClean="0">
                <a:latin typeface="Baskerville Old Face" pitchFamily="18" charset="0"/>
              </a:rPr>
              <a:t>de solidaridad "</a:t>
            </a:r>
            <a:endParaRPr lang="es-AR" sz="2400" dirty="0">
              <a:latin typeface="Baskerville Old Face" pitchFamily="18" charset="0"/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3" cstate="print"/>
          <a:srcRect l="18343" t="18495" r="20811" b="44661"/>
          <a:stretch>
            <a:fillRect/>
          </a:stretch>
        </p:blipFill>
        <p:spPr bwMode="auto">
          <a:xfrm>
            <a:off x="2987824" y="0"/>
            <a:ext cx="4010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hlinkClick r:id="rId2"/>
              </a:rPr>
              <a:t>http://primariadigital.educ.ar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4389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hlinkClick r:id="rId2"/>
              </a:rPr>
              <a:t>http://coleccion.educ.ar/index.html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776864" cy="55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40"/>
            <a:ext cx="914400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67000"/>
          </a:blip>
          <a:srcRect/>
          <a:stretch>
            <a:fillRect/>
          </a:stretch>
        </p:blipFill>
        <p:spPr bwMode="auto">
          <a:xfrm>
            <a:off x="-540568" y="0"/>
            <a:ext cx="1054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8880"/>
            <a:ext cx="10297144" cy="838200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 err="1" smtClean="0">
                <a:solidFill>
                  <a:srgbClr val="C00000"/>
                </a:solidFill>
                <a:latin typeface="Britannic Bold" pitchFamily="34" charset="0"/>
              </a:rPr>
              <a:t>Ciie</a:t>
            </a:r>
            <a:r>
              <a:rPr lang="es-AR" sz="4000" b="1" dirty="0" smtClean="0">
                <a:solidFill>
                  <a:srgbClr val="C00000"/>
                </a:solidFill>
                <a:latin typeface="Britannic Bold" pitchFamily="34" charset="0"/>
              </a:rPr>
              <a:t>  - JOSE C. PAZ Y SAN MIGUEL</a:t>
            </a:r>
            <a:br>
              <a:rPr lang="es-AR" sz="4000" b="1" dirty="0" smtClean="0">
                <a:solidFill>
                  <a:srgbClr val="C00000"/>
                </a:solidFill>
                <a:latin typeface="Britannic Bold" pitchFamily="34" charset="0"/>
              </a:rPr>
            </a:br>
            <a:r>
              <a:rPr lang="es-AR" sz="4000" b="1" cap="none" dirty="0" smtClean="0">
                <a:solidFill>
                  <a:srgbClr val="C00000"/>
                </a:solidFill>
                <a:latin typeface="Britannic Bold" pitchFamily="34" charset="0"/>
              </a:rPr>
              <a:t>Centro de Información e Investigación Educativa</a:t>
            </a:r>
            <a:endParaRPr lang="es-AR" sz="4000" b="1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365104"/>
            <a:ext cx="83884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dirty="0" smtClean="0"/>
          </a:p>
          <a:p>
            <a:pPr algn="ctr"/>
            <a:r>
              <a:rPr lang="es-A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</a:t>
            </a:r>
            <a:r>
              <a:rPr lang="es-A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monicalobaiza@yahoo.com.ar</a:t>
            </a:r>
            <a:endParaRPr lang="es-A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984"/>
            <a:ext cx="9144000" cy="7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hlinkClick r:id="rId2"/>
              </a:rPr>
              <a:t>http://www.escritoriodocentes.educ.ar/</a:t>
            </a:r>
            <a:r>
              <a:rPr lang="es-AR" dirty="0" smtClean="0"/>
              <a:t> 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41" y="1340768"/>
            <a:ext cx="88715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hlinkClick r:id="rId2"/>
              </a:rPr>
              <a:t>http://mapoteca.educ.ar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76325"/>
            <a:ext cx="85915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es-AR" dirty="0" smtClean="0">
                <a:hlinkClick r:id="rId2"/>
              </a:rPr>
              <a:t>http://videos.educ.ar/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53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es-AR" dirty="0" smtClean="0">
                <a:hlinkClick r:id="rId2"/>
              </a:rPr>
              <a:t>http://www.conectate.gov.ar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7249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588224" y="1124744"/>
            <a:ext cx="20882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ight Arrow 6"/>
          <p:cNvSpPr/>
          <p:nvPr/>
        </p:nvSpPr>
        <p:spPr>
          <a:xfrm rot="1394643">
            <a:off x="5999178" y="1051025"/>
            <a:ext cx="739809" cy="504056"/>
          </a:xfrm>
          <a:prstGeom prst="rightArrow">
            <a:avLst>
              <a:gd name="adj1" fmla="val 3883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7128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308304" y="260648"/>
            <a:ext cx="20882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Left Brace 9"/>
          <p:cNvSpPr/>
          <p:nvPr/>
        </p:nvSpPr>
        <p:spPr>
          <a:xfrm>
            <a:off x="0" y="1988840"/>
            <a:ext cx="539552" cy="4464496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470" y="0"/>
            <a:ext cx="9659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23528" y="4797152"/>
            <a:ext cx="165618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54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7167373" cy="30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350" r="11116" b="22700"/>
          <a:stretch>
            <a:fillRect/>
          </a:stretch>
        </p:blipFill>
        <p:spPr bwMode="auto">
          <a:xfrm>
            <a:off x="237565" y="260648"/>
            <a:ext cx="865491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¿por qué  aulas digitales móviles en la escuela primaria?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36000" contrast="-68000"/>
          </a:blip>
          <a:srcRect/>
          <a:stretch>
            <a:fillRect/>
          </a:stretch>
        </p:blipFill>
        <p:spPr bwMode="auto">
          <a:xfrm>
            <a:off x="-612576" y="0"/>
            <a:ext cx="99391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060848"/>
            <a:ext cx="9182079" cy="44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¿por qué  aulas digitales móviles en la escuela primaria?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36000" contrast="-68000"/>
          </a:blip>
          <a:srcRect/>
          <a:stretch>
            <a:fillRect/>
          </a:stretch>
        </p:blipFill>
        <p:spPr bwMode="auto">
          <a:xfrm>
            <a:off x="-612576" y="0"/>
            <a:ext cx="99391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87344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¿por qué  aulas digitales móviles en la escuela primaria?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36000" contrast="-68000"/>
          </a:blip>
          <a:srcRect/>
          <a:stretch>
            <a:fillRect/>
          </a:stretch>
        </p:blipFill>
        <p:spPr bwMode="auto">
          <a:xfrm>
            <a:off x="-612576" y="0"/>
            <a:ext cx="99391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5796136" cy="464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924944"/>
            <a:ext cx="3278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El aula digital </a:t>
            </a:r>
          </a:p>
          <a:p>
            <a:r>
              <a:rPr lang="es-AR" sz="36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Móvil esta</a:t>
            </a:r>
          </a:p>
          <a:p>
            <a:r>
              <a:rPr lang="es-AR" sz="36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 formada por:</a:t>
            </a:r>
            <a:endParaRPr lang="es-AR" sz="3600" b="1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Autofit/>
          </a:bodyPr>
          <a:lstStyle/>
          <a:p>
            <a:r>
              <a:rPr lang="es-AR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El Aula Digital Móvil ofrece varias ventajas pedagógicas</a:t>
            </a:r>
            <a:endParaRPr lang="es-AR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2816"/>
            <a:ext cx="8839200" cy="530383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800"/>
              </a:spcAft>
            </a:pPr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No necesita un espacio dedicado para su funcionamiento.</a:t>
            </a:r>
          </a:p>
          <a:p>
            <a:pPr>
              <a:spcAft>
                <a:spcPts val="1800"/>
              </a:spcAft>
            </a:pPr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Favorece la organización por grupos del trabajo en el aula.</a:t>
            </a:r>
          </a:p>
          <a:p>
            <a:pPr>
              <a:spcAft>
                <a:spcPts val="1800"/>
              </a:spcAft>
            </a:pPr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Habilita la posibilidad de organizar el equipamiento con distintos formatos en cualquier espacio escolar y en cualquier momento.</a:t>
            </a:r>
          </a:p>
          <a:p>
            <a:pPr>
              <a:spcAft>
                <a:spcPts val="1800"/>
              </a:spcAft>
            </a:pPr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Asegura el acceso permanente a la información.</a:t>
            </a:r>
          </a:p>
          <a:p>
            <a:pPr>
              <a:spcAft>
                <a:spcPts val="1800"/>
              </a:spcAft>
            </a:pPr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Favorece la asistencia a distancia para los docentes que trabajan con las aulas virtuales.</a:t>
            </a:r>
          </a:p>
          <a:p>
            <a:pPr>
              <a:spcAft>
                <a:spcPts val="1800"/>
              </a:spcAft>
            </a:pPr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Fortalece el sistema de información de la escuela y preserva el trabajo de los alumnos.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A  esas ventajas se suman:</a:t>
            </a:r>
            <a:endParaRPr lang="es-AR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El hecho de que la posibilidad de configuración de una red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optimiza la exposición de distintos recursos de enseñanza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(mediante la proyección ampliada o por las pantallas de las terminales), el trabajo sincrónico de los alumnos y las posibilidades de socialización de las tareas.</a:t>
            </a:r>
          </a:p>
          <a:p>
            <a:pPr>
              <a:spcAft>
                <a:spcPts val="2400"/>
              </a:spcAft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La existencia de un equipo dedicado a la función de servidor pedagógico resguarda los trabajos realizados por los alumnos y optimiza la red.</a:t>
            </a:r>
          </a:p>
          <a:p>
            <a:pPr>
              <a:spcAft>
                <a:spcPts val="2400"/>
              </a:spcAft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La posibilidad de capturar imágenes y sonidos desde las cámaras favorece los procesos de observación, registro, investigación y producción de recursos en formato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multimedial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Entorno </a:t>
            </a:r>
            <a:r>
              <a:rPr lang="es-AR" b="1" dirty="0" err="1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multimedial</a:t>
            </a:r>
            <a:endParaRPr lang="es-AR" b="1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1553</TotalTime>
  <Words>667</Words>
  <Application>Microsoft Office PowerPoint</Application>
  <PresentationFormat>Presentación en pantalla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Trek</vt:lpstr>
      <vt:lpstr>Diapositiva 1</vt:lpstr>
      <vt:lpstr>Ciie  - JOSE C. PAZ Y SAN MIGUEL Centro de Información e Investigación Educativa</vt:lpstr>
      <vt:lpstr>Diapositiva 3</vt:lpstr>
      <vt:lpstr>¿por qué  aulas digitales móviles en la escuela primaria?</vt:lpstr>
      <vt:lpstr>¿por qué  aulas digitales móviles en la escuela primaria?</vt:lpstr>
      <vt:lpstr>¿por qué  aulas digitales móviles en la escuela primaria?</vt:lpstr>
      <vt:lpstr>El Aula Digital Móvil ofrece varias ventajas pedagógicas</vt:lpstr>
      <vt:lpstr>A  esas ventajas se suman:</vt:lpstr>
      <vt:lpstr>Entorno multimedial</vt:lpstr>
      <vt:lpstr>Aulas Virtuales</vt:lpstr>
      <vt:lpstr>¿Cómo son las Aulas Virtuales?</vt:lpstr>
      <vt:lpstr>Diapositiva 12</vt:lpstr>
      <vt:lpstr>CONTENIDO DE LA NETBOOK </vt:lpstr>
      <vt:lpstr>CONTENIDO DE LA NETBOOK </vt:lpstr>
      <vt:lpstr>Recursos y sugerencias …</vt:lpstr>
      <vt:lpstr>Diapositiva 16</vt:lpstr>
      <vt:lpstr>http://primariadigital.educ.ar </vt:lpstr>
      <vt:lpstr>http://coleccion.educ.ar/index.html </vt:lpstr>
      <vt:lpstr>Diapositiva 19</vt:lpstr>
      <vt:lpstr>Diapositiva 20</vt:lpstr>
      <vt:lpstr>http://www.escritoriodocentes.educ.ar/  </vt:lpstr>
      <vt:lpstr>http://mapoteca.educ.ar </vt:lpstr>
      <vt:lpstr>http://videos.educ.ar/ </vt:lpstr>
      <vt:lpstr>http://www.conectate.gov.ar 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Asistencia Técnica</dc:title>
  <dc:creator>Angie</dc:creator>
  <cp:lastModifiedBy>Mónica</cp:lastModifiedBy>
  <cp:revision>23</cp:revision>
  <dcterms:created xsi:type="dcterms:W3CDTF">2013-09-14T18:06:16Z</dcterms:created>
  <dcterms:modified xsi:type="dcterms:W3CDTF">2014-04-07T21:48:24Z</dcterms:modified>
</cp:coreProperties>
</file>